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Playfair Display Semi Bold"/>
      <p:regular r:id="rId18"/>
    </p:embeddedFont>
    <p:embeddedFont>
      <p:font typeface="Playfair Display Semi Bold"/>
      <p:regular r:id="rId19"/>
    </p:embeddedFont>
    <p:embeddedFont>
      <p:font typeface="Playfair Display Semi Bold"/>
      <p:regular r:id="rId20"/>
    </p:embeddedFont>
    <p:embeddedFont>
      <p:font typeface="Playfair Display Semi Bold"/>
      <p:regular r:id="rId21"/>
    </p:embeddedFont>
    <p:embeddedFont>
      <p:font typeface="Public Sans"/>
      <p:regular r:id="rId22"/>
    </p:embeddedFont>
    <p:embeddedFont>
      <p:font typeface="Public Sans"/>
      <p:regular r:id="rId23"/>
    </p:embeddedFont>
    <p:embeddedFont>
      <p:font typeface="Public Sans"/>
      <p:regular r:id="rId24"/>
    </p:embeddedFont>
    <p:embeddedFont>
      <p:font typeface="Public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image" Target="../media/image-4-8.png"/><Relationship Id="rId9" Type="http://schemas.openxmlformats.org/officeDocument/2006/relationships/image" Target="../media/image-4-9.svg"/><Relationship Id="rId10" Type="http://schemas.openxmlformats.org/officeDocument/2006/relationships/slideLayout" Target="../slideLayouts/slideLayout5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3246"/>
            <a:ext cx="72635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00" y="2259211"/>
            <a:ext cx="340162" cy="3401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22521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27426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Promote exclusive benefits for subscribers.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00" y="3566160"/>
            <a:ext cx="340162" cy="3401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3559135"/>
            <a:ext cx="3621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Customer Loyalty Programs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Reward repeat buyers to foster loyalty.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5200" y="4873109"/>
            <a:ext cx="340162" cy="3401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4866084"/>
            <a:ext cx="30051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53565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Balance sales boosts with margin control.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65200" y="6180058"/>
            <a:ext cx="340162" cy="3401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017306" y="61730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017306" y="666345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1263" y="456605"/>
            <a:ext cx="651307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Interactive Dashboard in Power BI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263" y="1307544"/>
            <a:ext cx="13467874" cy="73177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1263" y="8812054"/>
            <a:ext cx="134678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59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14907"/>
            <a:ext cx="3664744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E1C2C2"/>
            </a:solidFill>
            <a:prstDash val="solid"/>
          </a:ln>
          <a:effectLst>
            <a:outerShdw sx="100000" sy="100000" kx="0" ky="0" algn="bl" rotWithShape="0" blurRad="0" dist="20320" dir="2700000">
              <a:srgbClr val="e1c2c2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1028224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1C2C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390" y="253638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3,900 Purchases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Analyzed transactional data across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2114907"/>
            <a:ext cx="3664863" cy="2592348"/>
          </a:xfrm>
          <a:prstGeom prst="roundRect">
            <a:avLst>
              <a:gd name="adj" fmla="val 3675"/>
            </a:avLst>
          </a:prstGeom>
          <a:solidFill>
            <a:srgbClr val="F0DEDC"/>
          </a:solidFill>
          <a:ln w="7620">
            <a:solidFill>
              <a:srgbClr val="CCC4EC"/>
            </a:solidFill>
            <a:prstDash val="solid"/>
          </a:ln>
          <a:effectLst>
            <a:outerShdw sx="100000" sy="100000" kx="0" ky="0" algn="bl" rotWithShape="0" blurRad="0" dist="20320" dir="2700000">
              <a:srgbClr val="ccc4ec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4919782" y="23493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CCC4EC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6948" y="253638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Spending patterns, segments, preferences, subscriptions.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229445"/>
          </a:xfrm>
          <a:prstGeom prst="roundRect">
            <a:avLst>
              <a:gd name="adj" fmla="val 4273"/>
            </a:avLst>
          </a:prstGeom>
          <a:solidFill>
            <a:srgbClr val="F0DEDC"/>
          </a:solidFill>
          <a:ln w="7620">
            <a:solidFill>
              <a:srgbClr val="B4DAE4"/>
            </a:solidFill>
            <a:prstDash val="solid"/>
          </a:ln>
          <a:effectLst>
            <a:outerShdw sx="100000" sy="100000" kx="0" ky="0" algn="bl" rotWithShape="0" blurRad="0" dist="20320" dir="2700000">
              <a:srgbClr val="b4dae4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4DAE4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Strategic Decisions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Guiding business growth and optimization.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850" y="406122"/>
            <a:ext cx="3692247" cy="461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Dataset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850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516850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Customer demographics (Age, Gender, Location, Subscription)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6850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Purchase details (Item, Category, Amount, Season, Size, Color)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850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Shopping behavior (Discount, Promo, Previous Purchases, Frequency, Review, Shipping)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7502962" y="1236702"/>
            <a:ext cx="1846064" cy="2307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Snapshot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02962" y="1615083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Rows: 3,900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2962" y="1902976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Columns: 18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7502962" y="2190869"/>
            <a:ext cx="6618208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Missing Data: 37 values in Review Rating</a:t>
            </a:r>
            <a:endParaRPr lang="en-US" sz="11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962" y="2593181"/>
            <a:ext cx="6618208" cy="66182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562332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Exploratory Data Analysis (Python)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06515" y="2453759"/>
            <a:ext cx="204430" cy="919996"/>
          </a:xfrm>
          <a:prstGeom prst="roundRect">
            <a:avLst>
              <a:gd name="adj" fmla="val 42011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9050" dir="2700000">
              <a:srgbClr val="c7a8a8">
                <a:alpha val="100000"/>
              </a:srgbClr>
            </a:outerShdw>
          </a:effectLst>
        </p:spPr>
      </p:sp>
      <p:sp>
        <p:nvSpPr>
          <p:cNvPr id="5" name="Shape 2"/>
          <p:cNvSpPr/>
          <p:nvPr/>
        </p:nvSpPr>
        <p:spPr>
          <a:xfrm>
            <a:off x="6202085" y="2319576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9050" dir="2700000">
              <a:srgbClr val="c7a8a8">
                <a:alpha val="100000"/>
              </a:srgbClr>
            </a:outerShdw>
          </a:effectLst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437" y="2472928"/>
            <a:ext cx="306705" cy="3067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9925" y="2351484"/>
            <a:ext cx="404241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Loading &amp; Initial Exploration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019925" y="2793563"/>
            <a:ext cx="689479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Pandas import, structure, and summary statistics.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713220" y="3885009"/>
            <a:ext cx="204430" cy="919996"/>
          </a:xfrm>
          <a:prstGeom prst="roundRect">
            <a:avLst>
              <a:gd name="adj" fmla="val 42011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9050" dir="2700000">
              <a:srgbClr val="b2aad2">
                <a:alpha val="100000"/>
              </a:srgbClr>
            </a:outerShdw>
          </a:effectLst>
        </p:spPr>
      </p:sp>
      <p:sp>
        <p:nvSpPr>
          <p:cNvPr id="10" name="Shape 6"/>
          <p:cNvSpPr/>
          <p:nvPr/>
        </p:nvSpPr>
        <p:spPr>
          <a:xfrm>
            <a:off x="6508790" y="3750826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CCC4EC">
              <a:alpha val="50000"/>
            </a:srgbClr>
          </a:solidFill>
          <a:ln w="7620">
            <a:solidFill>
              <a:srgbClr val="B2AAD2"/>
            </a:solidFill>
            <a:prstDash val="solid"/>
          </a:ln>
          <a:effectLst>
            <a:outerShdw sx="100000" sy="100000" kx="0" ky="0" algn="bl" rotWithShape="0" blurRad="0" dist="19050" dir="2700000">
              <a:srgbClr val="b2aad2">
                <a:alpha val="100000"/>
              </a:srgbClr>
            </a:outerShdw>
          </a:effectLst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2142" y="3904178"/>
            <a:ext cx="306705" cy="30670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326630" y="3782735"/>
            <a:ext cx="2664500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Missing Data Handling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7326630" y="4224814"/>
            <a:ext cx="658808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Imputed Review Rating with median by product category.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019925" y="5316260"/>
            <a:ext cx="204430" cy="919996"/>
          </a:xfrm>
          <a:prstGeom prst="roundRect">
            <a:avLst>
              <a:gd name="adj" fmla="val 42011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19050" dir="2700000">
              <a:srgbClr val="9ac0ca">
                <a:alpha val="100000"/>
              </a:srgbClr>
            </a:outerShdw>
          </a:effectLst>
        </p:spPr>
      </p:sp>
      <p:sp>
        <p:nvSpPr>
          <p:cNvPr id="15" name="Shape 10"/>
          <p:cNvSpPr/>
          <p:nvPr/>
        </p:nvSpPr>
        <p:spPr>
          <a:xfrm>
            <a:off x="6815495" y="5182076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B4DAE4">
              <a:alpha val="50000"/>
            </a:srgbClr>
          </a:solidFill>
          <a:ln w="7620">
            <a:solidFill>
              <a:srgbClr val="9AC0CA"/>
            </a:solidFill>
            <a:prstDash val="solid"/>
          </a:ln>
          <a:effectLst>
            <a:outerShdw sx="100000" sy="100000" kx="0" ky="0" algn="bl" rotWithShape="0" blurRad="0" dist="19050" dir="2700000">
              <a:srgbClr val="9ac0ca">
                <a:alpha val="100000"/>
              </a:srgbClr>
            </a:outerShdw>
          </a:effectLst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8847" y="5335429"/>
            <a:ext cx="306705" cy="30670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633335" y="521398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7633335" y="5656064"/>
            <a:ext cx="628138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Created age_group, purchase_frequency_days.</a:t>
            </a:r>
            <a:endParaRPr lang="en-US" sz="1600" dirty="0"/>
          </a:p>
        </p:txBody>
      </p:sp>
      <p:sp>
        <p:nvSpPr>
          <p:cNvPr id="19" name="Shape 13"/>
          <p:cNvSpPr/>
          <p:nvPr/>
        </p:nvSpPr>
        <p:spPr>
          <a:xfrm>
            <a:off x="7326630" y="6747510"/>
            <a:ext cx="204430" cy="919996"/>
          </a:xfrm>
          <a:prstGeom prst="roundRect">
            <a:avLst>
              <a:gd name="adj" fmla="val 42011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9050" dir="2700000">
              <a:srgbClr val="c7a8a8">
                <a:alpha val="100000"/>
              </a:srgbClr>
            </a:outerShdw>
          </a:effectLst>
        </p:spPr>
      </p:sp>
      <p:sp>
        <p:nvSpPr>
          <p:cNvPr id="20" name="Shape 14"/>
          <p:cNvSpPr/>
          <p:nvPr/>
        </p:nvSpPr>
        <p:spPr>
          <a:xfrm>
            <a:off x="7122200" y="6613327"/>
            <a:ext cx="613410" cy="613410"/>
          </a:xfrm>
          <a:prstGeom prst="roundRect">
            <a:avLst>
              <a:gd name="adj" fmla="val 74534"/>
            </a:avLst>
          </a:prstGeom>
          <a:solidFill>
            <a:srgbClr val="E1C2C2">
              <a:alpha val="50000"/>
            </a:srgbClr>
          </a:solidFill>
          <a:ln w="7620">
            <a:solidFill>
              <a:srgbClr val="C7A8A8"/>
            </a:solidFill>
            <a:prstDash val="solid"/>
          </a:ln>
          <a:effectLst>
            <a:outerShdw sx="100000" sy="100000" kx="0" ky="0" algn="bl" rotWithShape="0" blurRad="0" dist="19050" dir="2700000">
              <a:srgbClr val="c7a8a8">
                <a:alpha val="100000"/>
              </a:srgbClr>
            </a:outerShdw>
          </a:effectLst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75552" y="6766679"/>
            <a:ext cx="306705" cy="30670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940040" y="6645235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7940040" y="7087314"/>
            <a:ext cx="5974675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Loaded cleaned data to MySQL for SQL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4329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0546" y="440412"/>
            <a:ext cx="4004548" cy="500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Data Analysis (SQL)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0546" y="1181100"/>
            <a:ext cx="802290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Key business questions answered through structured SQL queries.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0546" y="1857732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AF6"/>
          </a:solidFill>
          <a:ln/>
          <a:effectLst>
            <a:outerShdw sx="100000" sy="100000" kx="0" ky="0" algn="bl" rotWithShape="0" blurRad="0" dist="13970" dir="2700000">
              <a:srgbClr val="e1c2c2">
                <a:alpha val="100000"/>
              </a:srgbClr>
            </a:outerShdw>
          </a:effectLst>
        </p:spPr>
      </p:sp>
      <p:sp>
        <p:nvSpPr>
          <p:cNvPr id="6" name="Shape 3"/>
          <p:cNvSpPr/>
          <p:nvPr/>
        </p:nvSpPr>
        <p:spPr>
          <a:xfrm>
            <a:off x="560546" y="1834872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1C2C2"/>
          </a:solidFill>
          <a:ln/>
        </p:spPr>
      </p:sp>
      <p:sp>
        <p:nvSpPr>
          <p:cNvPr id="7" name="Shape 4"/>
          <p:cNvSpPr/>
          <p:nvPr/>
        </p:nvSpPr>
        <p:spPr>
          <a:xfrm>
            <a:off x="4331732" y="1617464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4475917" y="1737598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3545" y="2258139"/>
            <a:ext cx="200227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Revenue by Gender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3545" y="2604492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Male vs. female customer revenue comparison.</a:t>
            </a:r>
            <a:endParaRPr lang="en-US" sz="1250" dirty="0"/>
          </a:p>
        </p:txBody>
      </p:sp>
      <p:sp>
        <p:nvSpPr>
          <p:cNvPr id="11" name="Shape 8"/>
          <p:cNvSpPr/>
          <p:nvPr/>
        </p:nvSpPr>
        <p:spPr>
          <a:xfrm>
            <a:off x="560546" y="3444121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AF6"/>
          </a:solidFill>
          <a:ln/>
          <a:effectLst>
            <a:outerShdw sx="100000" sy="100000" kx="0" ky="0" algn="bl" rotWithShape="0" blurRad="0" dist="13970" dir="2700000">
              <a:srgbClr val="ccc4ec">
                <a:alpha val="100000"/>
              </a:srgbClr>
            </a:outerShdw>
          </a:effectLst>
        </p:spPr>
      </p:sp>
      <p:sp>
        <p:nvSpPr>
          <p:cNvPr id="12" name="Shape 9"/>
          <p:cNvSpPr/>
          <p:nvPr/>
        </p:nvSpPr>
        <p:spPr>
          <a:xfrm>
            <a:off x="560546" y="3421261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CCC4EC"/>
          </a:solidFill>
          <a:ln/>
        </p:spPr>
      </p:sp>
      <p:sp>
        <p:nvSpPr>
          <p:cNvPr id="13" name="Shape 10"/>
          <p:cNvSpPr/>
          <p:nvPr/>
        </p:nvSpPr>
        <p:spPr>
          <a:xfrm>
            <a:off x="4331732" y="3203853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CCC4EC">
              <a:alpha val="5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475917" y="3323987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2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43545" y="3844528"/>
            <a:ext cx="283666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High-Spending Discount Users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43545" y="4190881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Customers using discounts, spending above average.</a:t>
            </a:r>
            <a:endParaRPr lang="en-US" sz="1250" dirty="0"/>
          </a:p>
        </p:txBody>
      </p:sp>
      <p:sp>
        <p:nvSpPr>
          <p:cNvPr id="17" name="Shape 14"/>
          <p:cNvSpPr/>
          <p:nvPr/>
        </p:nvSpPr>
        <p:spPr>
          <a:xfrm>
            <a:off x="560546" y="5030510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AF6"/>
          </a:solidFill>
          <a:ln/>
          <a:effectLst>
            <a:outerShdw sx="100000" sy="100000" kx="0" ky="0" algn="bl" rotWithShape="0" blurRad="0" dist="13970" dir="2700000">
              <a:srgbClr val="b4dae4">
                <a:alpha val="100000"/>
              </a:srgbClr>
            </a:outerShdw>
          </a:effectLst>
        </p:spPr>
      </p:sp>
      <p:sp>
        <p:nvSpPr>
          <p:cNvPr id="18" name="Shape 15"/>
          <p:cNvSpPr/>
          <p:nvPr/>
        </p:nvSpPr>
        <p:spPr>
          <a:xfrm>
            <a:off x="560546" y="5007650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B4DAE4"/>
          </a:solidFill>
          <a:ln/>
        </p:spPr>
      </p:sp>
      <p:sp>
        <p:nvSpPr>
          <p:cNvPr id="19" name="Shape 16"/>
          <p:cNvSpPr/>
          <p:nvPr/>
        </p:nvSpPr>
        <p:spPr>
          <a:xfrm>
            <a:off x="4331732" y="4790242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B4DAE4">
              <a:alpha val="5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4475917" y="4910376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3</a:t>
            </a:r>
            <a:endParaRPr lang="en-US" sz="1500" dirty="0"/>
          </a:p>
        </p:txBody>
      </p:sp>
      <p:sp>
        <p:nvSpPr>
          <p:cNvPr id="21" name="Text 18"/>
          <p:cNvSpPr/>
          <p:nvPr/>
        </p:nvSpPr>
        <p:spPr>
          <a:xfrm>
            <a:off x="743545" y="5430917"/>
            <a:ext cx="2263259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 5 Products by Rating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43545" y="5777270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Highest average review ratings identified.</a:t>
            </a:r>
            <a:endParaRPr lang="en-US" sz="1250" dirty="0"/>
          </a:p>
        </p:txBody>
      </p:sp>
      <p:sp>
        <p:nvSpPr>
          <p:cNvPr id="23" name="Shape 20"/>
          <p:cNvSpPr/>
          <p:nvPr/>
        </p:nvSpPr>
        <p:spPr>
          <a:xfrm>
            <a:off x="560546" y="6616898"/>
            <a:ext cx="8022908" cy="1185982"/>
          </a:xfrm>
          <a:prstGeom prst="roundRect">
            <a:avLst>
              <a:gd name="adj" fmla="val 9252"/>
            </a:avLst>
          </a:prstGeom>
          <a:solidFill>
            <a:srgbClr val="FFFAF6"/>
          </a:solidFill>
          <a:ln/>
          <a:effectLst>
            <a:outerShdw sx="100000" sy="100000" kx="0" ky="0" algn="bl" rotWithShape="0" blurRad="0" dist="13970" dir="2700000">
              <a:srgbClr val="e1c2c2">
                <a:alpha val="100000"/>
              </a:srgbClr>
            </a:outerShdw>
          </a:effectLst>
        </p:spPr>
      </p:sp>
      <p:sp>
        <p:nvSpPr>
          <p:cNvPr id="24" name="Shape 21"/>
          <p:cNvSpPr/>
          <p:nvPr/>
        </p:nvSpPr>
        <p:spPr>
          <a:xfrm>
            <a:off x="560546" y="6594038"/>
            <a:ext cx="8022908" cy="91440"/>
          </a:xfrm>
          <a:prstGeom prst="roundRect">
            <a:avLst>
              <a:gd name="adj" fmla="val 73575"/>
            </a:avLst>
          </a:prstGeom>
          <a:solidFill>
            <a:srgbClr val="E1C2C2"/>
          </a:solidFill>
          <a:ln/>
        </p:spPr>
      </p:sp>
      <p:sp>
        <p:nvSpPr>
          <p:cNvPr id="25" name="Shape 22"/>
          <p:cNvSpPr/>
          <p:nvPr/>
        </p:nvSpPr>
        <p:spPr>
          <a:xfrm>
            <a:off x="4331732" y="6376630"/>
            <a:ext cx="480536" cy="480536"/>
          </a:xfrm>
          <a:prstGeom prst="roundRect">
            <a:avLst>
              <a:gd name="adj" fmla="val 190288"/>
            </a:avLst>
          </a:prstGeom>
          <a:solidFill>
            <a:srgbClr val="E1C2C2">
              <a:alpha val="50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4475917" y="6496764"/>
            <a:ext cx="192167" cy="240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4</a:t>
            </a:r>
            <a:endParaRPr lang="en-US" sz="1500" dirty="0"/>
          </a:p>
        </p:txBody>
      </p:sp>
      <p:sp>
        <p:nvSpPr>
          <p:cNvPr id="27" name="Text 24"/>
          <p:cNvSpPr/>
          <p:nvPr/>
        </p:nvSpPr>
        <p:spPr>
          <a:xfrm>
            <a:off x="743545" y="7017306"/>
            <a:ext cx="2498884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Shipping Type Comparison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43545" y="7363658"/>
            <a:ext cx="7656909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Average purchase amounts: Standard vs. Express.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6304359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Subscription &amp; Discount Insights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7215" y="1381006"/>
            <a:ext cx="3074670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Subscribers vs. Non-Subscribers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7215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Compared average spend and total revenue.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2253020"/>
            <a:ext cx="6536888" cy="65368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3917" y="1381006"/>
            <a:ext cx="2880479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Discount-Dependent Products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3917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Top 5 products with highest discounted purchases.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17" y="2253020"/>
            <a:ext cx="6536888" cy="65368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62691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Classifying customers based on purchase history.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743789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New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068729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First-time buyers.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1411" y="456045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519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423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Multiple purchases.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70307" y="3609380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045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F655D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2949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Frequent, high-value purchases.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533" y="6335554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7215" y="453509"/>
            <a:ext cx="5479733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Product &amp; Purchase Patterns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77215" y="1381006"/>
            <a:ext cx="2671048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Top 3 Products per Category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7215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Most purchased items within each category.</a:t>
            </a:r>
            <a:endParaRPr lang="en-US" sz="12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215" y="2253020"/>
            <a:ext cx="6536888" cy="65368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3917" y="1381006"/>
            <a:ext cx="2933462" cy="257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Repeat Buyers &amp; Subscriptions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3917" y="1803678"/>
            <a:ext cx="653688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Customers with &gt;5 purchases more likely to subscribe?</a:t>
            </a:r>
            <a:endParaRPr lang="en-US" sz="12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917" y="2253020"/>
            <a:ext cx="6536888" cy="65368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2213" y="441722"/>
            <a:ext cx="4099917" cy="50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4B6981"/>
                </a:solidFill>
                <a:latin typeface="Playfair Display Semi Bold" pitchFamily="34" charset="0"/>
                <a:ea typeface="Playfair Display Semi Bold" pitchFamily="34" charset="-122"/>
                <a:cs typeface="Playfair Display Semi Bold" pitchFamily="34" charset="-120"/>
              </a:rPr>
              <a:t>Revenue by Age Group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2213" y="1264920"/>
            <a:ext cx="13505974" cy="2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6F655D"/>
                </a:solidFill>
                <a:latin typeface="Public Sans" pitchFamily="34" charset="0"/>
                <a:ea typeface="Public Sans" pitchFamily="34" charset="-122"/>
                <a:cs typeface="Public Sans" pitchFamily="34" charset="-120"/>
              </a:rPr>
              <a:t>Total revenue contribution from each age demographic.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13" y="1702475"/>
            <a:ext cx="13505974" cy="756332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2025-11-16T14:03:54Z</dcterms:created>
  <dcterms:modified xsi:type="dcterms:W3CDTF">2025-11-16T14:03:54Z</dcterms:modified>
</cp:coreProperties>
</file>